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32"/>
  </p:notes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304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9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2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2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8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0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6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1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3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4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7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80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566" y="496765"/>
            <a:ext cx="8204391" cy="1498632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cs typeface="B Mehr" panose="00000700000000000000" pitchFamily="2" charset="-78"/>
              </a:rPr>
              <a:t>بسمه الله الرحمن الرحیم</a:t>
            </a:r>
            <a:endParaRPr lang="en-US" sz="6000" dirty="0">
              <a:cs typeface="B Meh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249" y="2360125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                                                                                   تهیه کننده:فاطمه قاسمی</a:t>
            </a:r>
          </a:p>
          <a:p>
            <a:pPr algn="ctr"/>
            <a:r>
              <a:rPr lang="fa-IR" dirty="0" smtClean="0"/>
              <a:t>                                                                        موضوع:سوالات عیدانه پایه ششم            برای دانش آموزان تلاشگر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87" y="2469504"/>
            <a:ext cx="2791569" cy="1904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65" y="4782614"/>
            <a:ext cx="3264213" cy="1766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7" y="4374218"/>
            <a:ext cx="2543755" cy="21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72" y="723568"/>
            <a:ext cx="10131425" cy="507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9-کالایی را با 20 درصد تخفیف خریداری نمودیم وبا 5 درصد ضرر به مبلغ 22800تومان فروختیم،قیمت اولیه کالا چند تومان بوده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1)2500                    2)23800                  3)27000                 4)30000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3531539"/>
            <a:ext cx="3352241" cy="18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715617"/>
                <a:ext cx="10131425" cy="50755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10-حاصل کسر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کدام گزینه است؟</a:t>
                </a:r>
              </a:p>
              <a:p>
                <a:pPr marL="0" indent="0">
                  <a:buNone/>
                </a:pPr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</a:t>
                </a:r>
                <a:r>
                  <a:rPr lang="en-US" sz="2400" dirty="0" smtClean="0">
                    <a:cs typeface="B Koodak" panose="00000700000000000000" pitchFamily="2" charset="-78"/>
                  </a:rPr>
                  <a:t>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715617"/>
                <a:ext cx="10131425" cy="5075583"/>
              </a:xfrm>
              <a:blipFill>
                <a:blip r:embed="rId2"/>
                <a:stretch>
                  <a:fillRect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9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659959"/>
                <a:ext cx="10131425" cy="51312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11-قطع شده حاصل عبارت مقابل با تقریب کمتر از 0/01 چه عددی است؟</a:t>
                </a:r>
              </a:p>
              <a:p>
                <a:pPr marL="0" indent="0" algn="ctr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                                                          (((</a:t>
                </a:r>
                <a:r>
                  <a:rPr lang="en-US" sz="2400" dirty="0" smtClean="0">
                    <a:cs typeface="B Koodak" panose="00000700000000000000" pitchFamily="2" charset="-78"/>
                  </a:rPr>
                  <a:t>2/026</a:t>
                </a:r>
                <a14:m>
                  <m:oMath xmlns:m="http://schemas.openxmlformats.org/officeDocument/2006/math"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079</m:t>
                    </m:r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)</a:t>
                </a:r>
                <a14:m>
                  <m:oMath xmlns:m="http://schemas.openxmlformats.org/officeDocument/2006/math">
                    <m:r>
                      <a:rPr lang="fa-IR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</a:t>
                </a:r>
                <a:r>
                  <a:rPr lang="en-US" sz="2400" dirty="0" smtClean="0">
                    <a:cs typeface="B Koodak" panose="00000700000000000000" pitchFamily="2" charset="-78"/>
                  </a:rPr>
                  <a:t>0/1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)</a:t>
                </a:r>
                <a:r>
                  <a:rPr lang="en-US" sz="2400" dirty="0" smtClean="0">
                    <a:cs typeface="B Koodak" panose="00000700000000000000" pitchFamily="2" charset="-78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1)3/05          2)0/947                 3)0/957              4)3/054</a:t>
                </a: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 algn="ctr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659959"/>
                <a:ext cx="10131425" cy="5131242"/>
              </a:xfrm>
              <a:blipFill>
                <a:blip r:embed="rId2"/>
                <a:stretch>
                  <a:fillRect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9" y="2865320"/>
            <a:ext cx="3649662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81" y="3247410"/>
            <a:ext cx="4302153" cy="326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0" y="77252"/>
            <a:ext cx="3657600" cy="244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7" y="77252"/>
            <a:ext cx="3506525" cy="29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09" y="853955"/>
            <a:ext cx="10131425" cy="5014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12-اندازه زاویه خارجی شکل مقابل را حساب کنید.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1)72                               2)108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3)540                             4)188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/>
          </a:p>
        </p:txBody>
      </p:sp>
      <p:sp>
        <p:nvSpPr>
          <p:cNvPr id="4" name="Regular Pentagon 3"/>
          <p:cNvSpPr/>
          <p:nvPr/>
        </p:nvSpPr>
        <p:spPr>
          <a:xfrm rot="19812147">
            <a:off x="2965837" y="1725433"/>
            <a:ext cx="1653871" cy="1478943"/>
          </a:xfrm>
          <a:prstGeom prst="pen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2568271" y="2724352"/>
            <a:ext cx="420151" cy="8378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9446621">
            <a:off x="2831290" y="2572629"/>
            <a:ext cx="763326" cy="461175"/>
          </a:xfrm>
          <a:prstGeom prst="arc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2758" y="3050218"/>
                <a:ext cx="145873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؟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58" y="3050218"/>
                <a:ext cx="145873" cy="310791"/>
              </a:xfrm>
              <a:prstGeom prst="rect">
                <a:avLst/>
              </a:prstGeom>
              <a:blipFill>
                <a:blip r:embed="rId2"/>
                <a:stretch>
                  <a:fillRect l="-83333" t="-13725" r="-66667" b="-4705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012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05517"/>
            <a:ext cx="10131425" cy="538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13-در 250 گرم مخلوط پسته وفندق،نسبت وزن پسته به فندق 7 به 3 است.چند گرم فندق به مخلوط اضافه کنیم،تا وزن هر دو مورد،مساوی شود؟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1)175                2)75                     3)250                4)100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208228"/>
            <a:ext cx="2976439" cy="223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5" y="4314680"/>
            <a:ext cx="3032097" cy="2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11" y="492981"/>
            <a:ext cx="10131425" cy="521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14-مساحت شکل روبه رو 27 سانتی متر مربع است.مساحت قسمت رنگی در کدام گزینه،آمده است؟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1)286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2)14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3)12/56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4)21/72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7" y="1614113"/>
            <a:ext cx="3590236" cy="21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604299"/>
            <a:ext cx="10131425" cy="518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15-گنجایش منبع آبی،به شکل استوانه که ارتفاع آن 3 متر و قطر دهانه آن 4 متر است،چند لیتر است؟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1)3760                      2)37680                    3)120/56                 4)12000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6" y="3697358"/>
            <a:ext cx="2740964" cy="26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29371"/>
            <a:ext cx="10131425" cy="536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16-دیوان شعر حافظ به ضخامت 3سانتی متر دارای 600 صفحه است ضخامت هر برگ آن چند میلی متر است؟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1)30                 2)0/3                3)0/1                 4)0/13 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4" y="3411110"/>
            <a:ext cx="3713425" cy="23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64543"/>
            <a:ext cx="10131425" cy="522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17-کالایی را به قیمت 75000 تومان خریداری کردیم.آن کالا به قیمت 81000تومان به فروش رفت سود حاصل از فروش کالا چند درصد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1)%7                      2)%8                         3)%10                        4)%9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2" y="3406224"/>
            <a:ext cx="3580323" cy="23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33885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sz="3100" dirty="0" smtClean="0">
                <a:cs typeface="B Koodak" panose="00000700000000000000" pitchFamily="2" charset="-78"/>
              </a:rPr>
              <a:t/>
            </a:r>
            <a:br>
              <a:rPr lang="fa-IR" sz="3100" dirty="0" smtClean="0">
                <a:cs typeface="B Koodak" panose="00000700000000000000" pitchFamily="2" charset="-78"/>
              </a:rPr>
            </a:br>
            <a:endParaRPr lang="fa-IR" sz="31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6" y="1235618"/>
            <a:ext cx="10131425" cy="1833585"/>
          </a:xfrm>
        </p:spPr>
        <p:txBody>
          <a:bodyPr/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1-در </a:t>
            </a:r>
            <a:r>
              <a:rPr lang="fa-IR" sz="2400" dirty="0">
                <a:cs typeface="B Koodak" panose="00000700000000000000" pitchFamily="2" charset="-78"/>
              </a:rPr>
              <a:t>مثلثی با یک زاویه باز،ارتفاع های مثلث در کجا،یکدیگر را قطع میکنند</a:t>
            </a:r>
            <a:r>
              <a:rPr lang="fa-IR" sz="2400" dirty="0" smtClean="0">
                <a:cs typeface="B Koodak" panose="00000700000000000000" pitchFamily="2" charset="-78"/>
              </a:rPr>
              <a:t>؟</a:t>
            </a:r>
          </a:p>
          <a:p>
            <a:pPr marL="0" indent="0">
              <a:buNone/>
            </a:pPr>
            <a:r>
              <a:rPr lang="fa-IR" sz="2400" dirty="0">
                <a:cs typeface="B Koodak" panose="00000700000000000000" pitchFamily="2" charset="-78"/>
              </a:rPr>
              <a:t/>
            </a:r>
            <a:br>
              <a:rPr lang="fa-IR" sz="2400" dirty="0">
                <a:cs typeface="B Koodak" panose="00000700000000000000" pitchFamily="2" charset="-78"/>
              </a:rPr>
            </a:br>
            <a:r>
              <a:rPr lang="fa-IR" sz="2400" dirty="0">
                <a:cs typeface="B Koodak" panose="00000700000000000000" pitchFamily="2" charset="-78"/>
              </a:rPr>
              <a:t>1)دری یک راس </a:t>
            </a:r>
            <a:r>
              <a:rPr lang="fa-IR" sz="2400" dirty="0" smtClean="0">
                <a:cs typeface="B Koodak" panose="00000700000000000000" pitchFamily="2" charset="-78"/>
              </a:rPr>
              <a:t>                </a:t>
            </a:r>
            <a:r>
              <a:rPr lang="fa-IR" sz="2400" dirty="0">
                <a:cs typeface="B Koodak" panose="00000700000000000000" pitchFamily="2" charset="-78"/>
              </a:rPr>
              <a:t>2)داخل مثلث  </a:t>
            </a:r>
            <a:r>
              <a:rPr lang="fa-IR" sz="2400" dirty="0" smtClean="0">
                <a:cs typeface="B Koodak" panose="00000700000000000000" pitchFamily="2" charset="-78"/>
              </a:rPr>
              <a:t>                  </a:t>
            </a:r>
            <a:r>
              <a:rPr lang="fa-IR" sz="2400" dirty="0">
                <a:cs typeface="B Koodak" panose="00000700000000000000" pitchFamily="2" charset="-78"/>
              </a:rPr>
              <a:t>3)خارج مثلث  </a:t>
            </a:r>
            <a:r>
              <a:rPr lang="fa-IR" sz="2400" dirty="0" smtClean="0">
                <a:cs typeface="B Koodak" panose="00000700000000000000" pitchFamily="2" charset="-78"/>
              </a:rPr>
              <a:t>              </a:t>
            </a:r>
            <a:r>
              <a:rPr lang="fa-IR" sz="2400" dirty="0">
                <a:cs typeface="B Koodak" panose="00000700000000000000" pitchFamily="2" charset="-78"/>
              </a:rPr>
              <a:t>4)هیچ </a:t>
            </a:r>
            <a:r>
              <a:rPr lang="fa-IR" sz="2400" dirty="0" smtClean="0">
                <a:cs typeface="B Koodak" panose="00000700000000000000" pitchFamily="2" charset="-78"/>
              </a:rPr>
              <a:t>کدام</a:t>
            </a:r>
          </a:p>
          <a:p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28152" y="3808675"/>
            <a:ext cx="6854025" cy="116884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130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620203"/>
                <a:ext cx="10131425" cy="51709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18-اگر هر نقطه از مختصات،یک شکل را در دستگاه مختصات  تقسیم بر 3 کنیم،نسبت مساحت شکل جدید به شکل اولیه چیست؟</a:t>
                </a: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620203"/>
                <a:ext cx="10131425" cy="5170998"/>
              </a:xfrm>
              <a:blipFill>
                <a:blip r:embed="rId2"/>
                <a:stretch>
                  <a:fillRect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90805"/>
            <a:ext cx="3997517" cy="29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06449"/>
            <a:ext cx="10131425" cy="4884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19-سه برابر قرینه قرینه (5-)کدام گزینه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1)5+                     2)15+                  3)5-                 4)2100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720765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03083"/>
            <a:ext cx="10131425" cy="4988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20-ربع مجموع عدد های سه رقمی،بدون تکرار رقم،که بر 75 بخش پذیر باشد کدام گزینه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1)1050                 2) 4200                     3)1650                 4)2100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18056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667911"/>
            <a:ext cx="10131425" cy="51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21-معدل نمره های ریاضی سه ماه گلاله 17/5 است.اگر معدل ماه مهر 18/5 باشد و اختلاف نمره های آبان و آذر 4 باشد کمترین نمره ای که او در این سه ماه کسب کرده است چقدر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1)15                       2)16                          3)16/5                        4)17/5 </a:t>
            </a:r>
            <a:r>
              <a:rPr lang="fa-IR" sz="2400" dirty="0" smtClean="0"/>
              <a:t>  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5" y="3617843"/>
            <a:ext cx="4009197" cy="27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620203"/>
                <a:ext cx="10131425" cy="51709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22-شش چرخکار یک روتختی را در 4 ساعت گلدوزی میکنند،اگر کار فرما بخواهد کار را 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ساعت تمام کند به چند چرخکار نیاز دارد؟</a:t>
                </a:r>
              </a:p>
              <a:p>
                <a:pPr marL="0" indent="0">
                  <a:buNone/>
                </a:pPr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1)32                       2)16                             3)24                            4)18</a:t>
                </a: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620203"/>
                <a:ext cx="10131425" cy="5170998"/>
              </a:xfrm>
              <a:blipFill>
                <a:blip r:embed="rId2"/>
                <a:stretch>
                  <a:fillRect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4" y="3283889"/>
            <a:ext cx="3099020" cy="23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18985"/>
            <a:ext cx="10131425" cy="4972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23-اگر ساعت 2 بعد از ظهر،مبدأ زمان باشد،کدام زمان (8-)را نشان داده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1)8صبح                2)6 بعداز ظهر                3)6 صبح                4)10 بعد از ظهر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400" dirty="0" smtClean="0"/>
              <a:t>              </a:t>
            </a: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1" y="4200152"/>
            <a:ext cx="3505468" cy="21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66693"/>
            <a:ext cx="10131425" cy="492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24-کدام گزینه گسترده شکل مقابل است؟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6" y="667909"/>
            <a:ext cx="2072466" cy="148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87" y="1653478"/>
            <a:ext cx="5894676" cy="39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5" y="880130"/>
            <a:ext cx="2833315" cy="28333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33" y="586119"/>
            <a:ext cx="3675423" cy="230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02" y="4274944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33" y="3329825"/>
            <a:ext cx="4039636" cy="26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43" y="551806"/>
            <a:ext cx="10131425" cy="511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2-از عبارات زیر چند جمله صحیح نیست؟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الف)هر گاه فاصله نقطه ای،در داخل زاویه،تا دوضلع آن برابر باشند،آن نقطه حتماً روی نیمساززاویه قرار دارد.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ب)یک نقطه روی محور اعداد ممکن است به دو یا چند عدد اختصاص یابد.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ج)قرینه مرکزی را میتوان با دوران دادن شکل حول مرکز تقارن پیدا کرد.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د)واحد استاندارد اندازه گیری سطح،دسی متر مربع است.</a:t>
            </a:r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1)3                          2)4                              3 )صفر                             4)2</a:t>
            </a:r>
          </a:p>
          <a:p>
            <a:pPr marL="0" indent="0">
              <a:buNone/>
            </a:pPr>
            <a:endParaRPr lang="fa-IR" sz="2400" dirty="0"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7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09817"/>
                <a:ext cx="10131425" cy="4781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3-عبارت مقابل گسترده کدام گزینه است؟   </a:t>
                </a:r>
                <a14:m>
                  <m:oMath xmlns:m="http://schemas.openxmlformats.org/officeDocument/2006/math"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004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</m:oMath>
                </a14:m>
                <a:r>
                  <a:rPr lang="fa-IR" sz="2400" dirty="0" smtClean="0"/>
                  <a:t>  </a:t>
                </a:r>
                <a:r>
                  <a:rPr lang="en-US" sz="2400" dirty="0" smtClean="0"/>
                  <a:t>9</a:t>
                </a:r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1)9/104                    2)9/041                               3)91                                  4)9/0041</a:t>
                </a: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09817"/>
                <a:ext cx="10131425" cy="4781384"/>
              </a:xfrm>
              <a:blipFill>
                <a:blip r:embed="rId2"/>
                <a:stretch>
                  <a:fillRect t="-3061"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4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165" y="826936"/>
                <a:ext cx="10485782" cy="49801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4-0/6 سانتی متر،0/42 متر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دسی متر روی هم چند میلی متر است؟</a:t>
                </a:r>
              </a:p>
              <a:p>
                <a:pPr marL="0" indent="0">
                  <a:buNone/>
                </a:pPr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1)4/86 میلی متر             2)48/6 میلی متر               3)486 میلی متر              4-684 میلی متر</a:t>
                </a: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165" y="826936"/>
                <a:ext cx="10485782" cy="4980167"/>
              </a:xfrm>
              <a:blipFill>
                <a:blip r:embed="rId2"/>
                <a:stretch>
                  <a:fillRect r="-93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34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30" y="548640"/>
            <a:ext cx="10131425" cy="516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5-حاصل ضرب تعداد نیم خط ها،در تعداد پاره خط ها،در شکل مقابل برابر است با: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1)99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2)80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3)54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4)100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70706" y="2282024"/>
            <a:ext cx="1677725" cy="79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52654" y="2902226"/>
            <a:ext cx="2385391" cy="159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05878" y="1868557"/>
            <a:ext cx="882596" cy="16512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87541" y="1868557"/>
            <a:ext cx="993913" cy="15107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31560" y="2210463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1693628" y="2830664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2528516" y="2838616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2886323" y="2202511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3305754" y="2822713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4111817" y="2830664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3649649" y="3360750"/>
            <a:ext cx="159026" cy="1590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402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58741"/>
            <a:ext cx="10131425" cy="4932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6-تفاضل مقدار تقریبی عدد های 27605 و 35134 با تقریب کم تر از 1000 به روش گرد کردن کدام است؟</a:t>
            </a:r>
          </a:p>
          <a:p>
            <a:pPr marL="0" indent="0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1)8000                2)7000                   3)56300                     4)5000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59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628153"/>
                <a:ext cx="10131425" cy="51630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7- معکوس حاصل عبارت مقابل در کدام گزینه آمده است؟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</m:t>
                        </m:r>
                        <m:f>
                          <m:fPr>
                            <m:ctrlP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a-I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fa-IR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a-I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)÷</m:t>
                        </m:r>
                        <m:r>
                          <a:rPr lang="fa-I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sz="3200" dirty="0" smtClean="0">
                    <a:cs typeface="B Koodak" panose="00000700000000000000" pitchFamily="2" charset="-78"/>
                  </a:rPr>
                  <a:t>      </a:t>
                </a:r>
              </a:p>
              <a:p>
                <a:pPr marL="0" indent="0">
                  <a:buNone/>
                </a:pPr>
                <a:endParaRPr lang="fa-IR" sz="3200" dirty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 smtClean="0">
                    <a:cs typeface="B Koodak" panose="00000700000000000000" pitchFamily="2" charset="-78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a-IR" sz="2400" dirty="0" smtClean="0">
                    <a:cs typeface="B Koodak" panose="00000700000000000000" pitchFamily="2" charset="-78"/>
                  </a:rPr>
                  <a:t>         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fa-IR" sz="2400" dirty="0" smtClean="0">
                  <a:cs typeface="B Koodak" panose="00000700000000000000" pitchFamily="2" charset="-78"/>
                </a:endParaRPr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628153"/>
                <a:ext cx="10131425" cy="5163047"/>
              </a:xfrm>
              <a:blipFill>
                <a:blip r:embed="rId2"/>
                <a:stretch>
                  <a:fillRect r="-10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6" y="3512654"/>
            <a:ext cx="3628529" cy="24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4" y="755373"/>
            <a:ext cx="10131425" cy="5051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8-محیط شکل مقابل کدام گزینه است؟(شعاع دایره 300 و زاویه 60 درجه میباشد)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1)324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2)600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3)914</a:t>
            </a:r>
          </a:p>
          <a:p>
            <a:pPr marL="0" indent="0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4)1884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endParaRPr lang="fa-IR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88758" y="1847633"/>
            <a:ext cx="1304014" cy="331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88758" y="2178657"/>
            <a:ext cx="1304014" cy="3151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74641">
            <a:off x="3021496" y="1721457"/>
            <a:ext cx="914400" cy="91440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7183" y="2067171"/>
                <a:ext cx="3069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83" y="2067171"/>
                <a:ext cx="306949" cy="276999"/>
              </a:xfrm>
              <a:prstGeom prst="rect">
                <a:avLst/>
              </a:prstGeom>
              <a:blipFill>
                <a:blip r:embed="rId2"/>
                <a:stretch>
                  <a:fillRect l="-28000" r="-38000" b="-869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915128" y="1682120"/>
            <a:ext cx="351058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en-US" dirty="0" smtClean="0"/>
              <a:t>300</a:t>
            </a:r>
            <a:endParaRPr lang="fa-IR" dirty="0"/>
          </a:p>
        </p:txBody>
      </p:sp>
      <p:sp>
        <p:nvSpPr>
          <p:cNvPr id="18" name="Arc 17"/>
          <p:cNvSpPr/>
          <p:nvPr/>
        </p:nvSpPr>
        <p:spPr>
          <a:xfrm rot="4931329">
            <a:off x="2198147" y="1818905"/>
            <a:ext cx="729309" cy="655727"/>
          </a:xfrm>
          <a:prstGeom prst="arc">
            <a:avLst>
              <a:gd name="adj1" fmla="val 16200000"/>
              <a:gd name="adj2" fmla="val 1802661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4446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D5668-1971-40BB-BC7C-94C9B101AAB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566</Words>
  <Application>Microsoft Office PowerPoint</Application>
  <PresentationFormat>Widescreen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 Koodak</vt:lpstr>
      <vt:lpstr>B Mehr</vt:lpstr>
      <vt:lpstr>Calibri</vt:lpstr>
      <vt:lpstr>Calibri Light</vt:lpstr>
      <vt:lpstr>Cambria Math</vt:lpstr>
      <vt:lpstr>Times New Roman</vt:lpstr>
      <vt:lpstr>Celestial</vt:lpstr>
      <vt:lpstr>بسمه الله الرحمن الرحیم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2020-03-23T06:44:30Z</dcterms:created>
  <dcterms:modified xsi:type="dcterms:W3CDTF">2020-03-25T10:19:51Z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