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0080-711C-41AA-8390-0A05EA4AF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DEFFDD-3BDB-4881-A663-1AB51BAA90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DC043-6B31-4836-93AD-E1A4D6204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99D00-4D74-4947-BC6A-D3F31475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AAB3C-66ED-45A1-9E88-B032B79F5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29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E473A-46A1-4D25-AE8F-6B1127E9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B06C73-95BD-4BD5-B246-B3E147AE0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41563-B172-4EC6-B190-49E57415E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6144B-D15D-4EEE-9828-092BF667C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E3F1B-872D-4D5A-87A3-9949B870C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9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977B28-AE27-409A-8BA1-EBFE1F626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C1853-F73E-46EB-B8E3-0C03E1B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A4478-0D62-4F33-9540-FB06739BD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3E506-3DA7-424E-85C1-EE327FD2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050C8-E204-4F66-A8A6-7A31B2D52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0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8B8B4-DA30-40F6-AA3F-5D91F15A6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44460-D6A2-4DA3-B303-6637607E1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F94E1-8457-4C04-9944-EC18C6498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E89B0-38DC-437E-A064-96A6C7AA9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11C84-FD72-45DD-B276-A81BBBE3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4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43E8-1BFC-4F4C-B543-295806E4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D4AD5-7788-4EA8-921B-6AEB453DF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9729C-BD7E-43D4-A514-C527ECEA8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8E26-6563-4806-8ECE-C3F2EF34F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4084E-8FE7-4486-8832-7731491EF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0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51B85-AF5A-4AE1-A27A-2C55C31E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769C3-0854-49B9-824D-716978E65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B20C6-2156-4EDE-879D-B958EE66E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177D0-1450-4F29-8EC2-E23C51D64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0BC8E5-AD57-49D3-8DE9-56AD12504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C3F10-9213-4F71-AF97-FA7C223F4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93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571A1-F390-40ED-B770-9D55F9F98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68C18-660C-4CBA-B049-08FD710B7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2A178A-18C1-42B2-960C-1F6DE3D9F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711937-8DED-4F86-9BEA-39DADFDA6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2475AC-BA12-4279-8540-6F339F400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7D66AE-C1D9-4139-B04D-79FA93F9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A7B0EE-985B-4C68-995B-36597FD9C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AC55E0-9EC0-4050-8D18-5899E16F4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1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AF612-09FE-402A-AB9C-68718C21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2BF7E9-C0C5-4073-99E8-711DA0B43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DBE878-E27C-4731-8CF2-91BE772E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BB7CD6-0344-433F-8810-A51196DDA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C7E4A4-7736-41D1-8766-82461974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3E4B5C-ABC0-47F9-97E6-EDA7C86CA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7B5A16-3EEB-4EB4-8143-C44BF4A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3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CCC37-5F09-48D9-8FE5-DD2FE33A4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12091-1865-4C28-89A9-4F6FC29BD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A66A0-D0A0-4CB2-8EA9-D8C2718F7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85304-3E13-448D-A119-A73AF7A67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9BABA-028B-4A93-824D-AB5417C4A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8A957-72FD-4086-8BE2-A0310F960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53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80D2B-C48E-4D2B-9C89-3E215E49A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470126-EA38-4627-AA29-1676900F2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DBFC2-0621-4B4C-AEB3-9206F734B7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495B5-6042-4A24-85D5-EADB72F2A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9A5B5F-DE98-4AEC-8C91-8FE617ABC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3F7DC-CE16-4E98-A610-719F4F410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9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A731B5-9D92-4471-B10C-0B2CAB8B2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D8B4D8-6E74-45A0-AB25-81E3B0176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618F0-A317-4C46-B915-836DC0040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6CBDA-6F29-4E9D-AB08-29319B79F23A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D9A51-00F6-48EB-88A2-B639A305B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6BD81-51D6-48E6-BA13-0E189D1CB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812AD-192C-4F3F-AE08-64DB7C5A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7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3180-5882-452B-9163-2001CB1D3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1282"/>
            <a:ext cx="9144000" cy="1249362"/>
          </a:xfrm>
        </p:spPr>
        <p:txBody>
          <a:bodyPr/>
          <a:lstStyle/>
          <a:p>
            <a:r>
              <a:rPr lang="fa-IR" dirty="0">
                <a:cs typeface="B Kamran Outline" panose="00000400000000000000" pitchFamily="2" charset="-78"/>
              </a:rPr>
              <a:t>به نام خدا </a:t>
            </a:r>
            <a:endParaRPr lang="en-US" dirty="0">
              <a:cs typeface="B Kamran Outline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B40ED1-BFF3-4C7F-AE2E-03939DE02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2200" y="247808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fa-IR" sz="4000" dirty="0">
                <a:cs typeface="B Homa" panose="00000400000000000000" pitchFamily="2" charset="-78"/>
              </a:rPr>
              <a:t>موضوع : تکه های از درس یازده </a:t>
            </a:r>
            <a:endParaRPr lang="en-US" sz="4000" dirty="0">
              <a:cs typeface="B Homa" panose="00000400000000000000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B13188-23C8-4576-9219-E7FD5DF60075}"/>
              </a:ext>
            </a:extLst>
          </p:cNvPr>
          <p:cNvSpPr/>
          <p:nvPr/>
        </p:nvSpPr>
        <p:spPr>
          <a:xfrm>
            <a:off x="545707" y="6091535"/>
            <a:ext cx="16898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a-IR" sz="2800" b="1" cap="none" spc="0" dirty="0">
                <a:ln/>
                <a:solidFill>
                  <a:srgbClr val="990099"/>
                </a:solidFill>
                <a:effectLst/>
                <a:cs typeface="B Koodak" panose="00000700000000000000" pitchFamily="2" charset="-78"/>
              </a:rPr>
              <a:t>حسنا حاتمی </a:t>
            </a:r>
            <a:endParaRPr lang="en-US" sz="2800" b="1" cap="none" spc="0" dirty="0">
              <a:ln/>
              <a:solidFill>
                <a:srgbClr val="990099"/>
              </a:solidFill>
              <a:effectLst/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27441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63627-B935-4228-A63E-96CB93B1A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B Homa" panose="00000400000000000000" pitchFamily="2" charset="-78"/>
              </a:rPr>
              <a:t>غذاسازی در گیاه 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0CA68C-F55C-49AB-A63C-E360C7B9B554}"/>
              </a:ext>
            </a:extLst>
          </p:cNvPr>
          <p:cNvSpPr/>
          <p:nvPr/>
        </p:nvSpPr>
        <p:spPr>
          <a:xfrm>
            <a:off x="4742486" y="2985272"/>
            <a:ext cx="1944763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10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🍀</a:t>
            </a:r>
            <a:endParaRPr lang="en-US" sz="10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51740F-BB4C-4DCD-9006-C770CA77FB36}"/>
              </a:ext>
            </a:extLst>
          </p:cNvPr>
          <p:cNvSpPr/>
          <p:nvPr/>
        </p:nvSpPr>
        <p:spPr>
          <a:xfrm>
            <a:off x="1201091" y="772070"/>
            <a:ext cx="167545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138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☀</a:t>
            </a:r>
            <a:endParaRPr lang="en-US" sz="5400" b="0" cap="none" spc="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7AAD090-364E-4835-9F30-D9B64441743D}"/>
              </a:ext>
            </a:extLst>
          </p:cNvPr>
          <p:cNvCxnSpPr/>
          <p:nvPr/>
        </p:nvCxnSpPr>
        <p:spPr>
          <a:xfrm>
            <a:off x="3000375" y="2352675"/>
            <a:ext cx="1857375" cy="923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EEC7845-FD6E-4355-AC39-09C524F6DE5B}"/>
              </a:ext>
            </a:extLst>
          </p:cNvPr>
          <p:cNvCxnSpPr/>
          <p:nvPr/>
        </p:nvCxnSpPr>
        <p:spPr>
          <a:xfrm>
            <a:off x="2799479" y="2739152"/>
            <a:ext cx="1857375" cy="923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FD30AE3-27C1-474C-AB83-C0154B1B85A6}"/>
              </a:ext>
            </a:extLst>
          </p:cNvPr>
          <p:cNvSpPr/>
          <p:nvPr/>
        </p:nvSpPr>
        <p:spPr>
          <a:xfrm rot="1616232">
            <a:off x="2720096" y="2136310"/>
            <a:ext cx="278611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Homa" panose="00000400000000000000" pitchFamily="2" charset="-78"/>
              </a:rPr>
              <a:t>انرژی نور خورشید 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Homa" panose="000004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4C9DF42-BEE4-4EAA-84C0-3671FC7350A4}"/>
              </a:ext>
            </a:extLst>
          </p:cNvPr>
          <p:cNvSpPr/>
          <p:nvPr/>
        </p:nvSpPr>
        <p:spPr>
          <a:xfrm>
            <a:off x="7060657" y="1725105"/>
            <a:ext cx="433163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در برگ </a:t>
            </a:r>
            <a:r>
              <a:rPr lang="fa-I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اکسیژن</a:t>
            </a:r>
            <a:r>
              <a:rPr lang="fa-IR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تولید میشود و از</a:t>
            </a:r>
          </a:p>
          <a:p>
            <a:pPr algn="ctr"/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راه روزنه های برگ خارج میشود </a:t>
            </a:r>
            <a:endParaRPr lang="en-US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04B41DF-AE14-47B4-85A6-D4923A82D020}"/>
              </a:ext>
            </a:extLst>
          </p:cNvPr>
          <p:cNvSpPr/>
          <p:nvPr/>
        </p:nvSpPr>
        <p:spPr>
          <a:xfrm>
            <a:off x="685160" y="3578612"/>
            <a:ext cx="402261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کربن دی اکسید </a:t>
            </a:r>
            <a:r>
              <a:rPr lang="fa-IR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از راه روزنه ی برگ ها وارد گیاه میشود </a:t>
            </a:r>
          </a:p>
          <a:p>
            <a:pPr algn="ctr"/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گیاهان از طریق این کار ، به پاکیزگی هوا نیز کمک می کنند </a:t>
            </a:r>
            <a:endParaRPr lang="en-US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9F2C196-E059-4DF1-B88B-2CA5EF9C5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5702" y="2679213"/>
            <a:ext cx="2605207" cy="14398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7B7E30A1-539B-4524-A733-7ECBB30A858B}"/>
              </a:ext>
            </a:extLst>
          </p:cNvPr>
          <p:cNvSpPr/>
          <p:nvPr/>
        </p:nvSpPr>
        <p:spPr>
          <a:xfrm>
            <a:off x="6818603" y="4225491"/>
            <a:ext cx="481574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غذای ساخته شده در برگ یا قسمت های</a:t>
            </a:r>
          </a:p>
          <a:p>
            <a:pPr algn="ctr"/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دیگر گیاه به شکل </a:t>
            </a:r>
            <a:r>
              <a:rPr lang="fa-I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قند ساده </a:t>
            </a:r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ذخیره میشود</a:t>
            </a:r>
            <a:endParaRPr lang="en-US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E1F2102-7A76-4116-87EC-0C440EDEA998}"/>
              </a:ext>
            </a:extLst>
          </p:cNvPr>
          <p:cNvSpPr/>
          <p:nvPr/>
        </p:nvSpPr>
        <p:spPr>
          <a:xfrm>
            <a:off x="3302607" y="5832893"/>
            <a:ext cx="558678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آب</a:t>
            </a:r>
            <a:r>
              <a:rPr lang="fa-IR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و </a:t>
            </a:r>
            <a:r>
              <a:rPr lang="fa-I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موادّ معدنی</a:t>
            </a:r>
            <a:r>
              <a:rPr lang="fa-IR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از طریق ریشه ی گیاه جذب </a:t>
            </a:r>
          </a:p>
          <a:p>
            <a:pPr algn="ctr"/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میشود ، سپس از راه ساقه به برگ میرسند </a:t>
            </a:r>
            <a:endParaRPr lang="en-US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C8C6B7FB-3D86-4B38-BFE3-DBCBB94129F3}"/>
              </a:ext>
            </a:extLst>
          </p:cNvPr>
          <p:cNvCxnSpPr>
            <a:cxnSpLocks/>
          </p:cNvCxnSpPr>
          <p:nvPr/>
        </p:nvCxnSpPr>
        <p:spPr>
          <a:xfrm flipV="1">
            <a:off x="6096000" y="2172128"/>
            <a:ext cx="1116968" cy="1064839"/>
          </a:xfrm>
          <a:prstGeom prst="bentConnector3">
            <a:avLst/>
          </a:prstGeom>
          <a:ln w="381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006A4D9-E26F-44F3-898C-626B9895AA71}"/>
              </a:ext>
            </a:extLst>
          </p:cNvPr>
          <p:cNvCxnSpPr/>
          <p:nvPr/>
        </p:nvCxnSpPr>
        <p:spPr>
          <a:xfrm>
            <a:off x="6444821" y="3741904"/>
            <a:ext cx="1680004" cy="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C10DFEF-0685-4F90-88C8-E20D2DC5B2F3}"/>
              </a:ext>
            </a:extLst>
          </p:cNvPr>
          <p:cNvSpPr/>
          <p:nvPr/>
        </p:nvSpPr>
        <p:spPr>
          <a:xfrm>
            <a:off x="5576047" y="5044581"/>
            <a:ext cx="11112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💦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EA371F4-0436-4E0F-9A45-BD2DF681570A}"/>
              </a:ext>
            </a:extLst>
          </p:cNvPr>
          <p:cNvCxnSpPr>
            <a:cxnSpLocks/>
          </p:cNvCxnSpPr>
          <p:nvPr/>
        </p:nvCxnSpPr>
        <p:spPr>
          <a:xfrm flipV="1">
            <a:off x="5746110" y="4486553"/>
            <a:ext cx="0" cy="435071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D1DCE6B-069C-4BA5-B7B2-DF798C7E02A6}"/>
              </a:ext>
            </a:extLst>
          </p:cNvPr>
          <p:cNvCxnSpPr>
            <a:cxnSpLocks/>
          </p:cNvCxnSpPr>
          <p:nvPr/>
        </p:nvCxnSpPr>
        <p:spPr>
          <a:xfrm flipV="1">
            <a:off x="4611132" y="4151547"/>
            <a:ext cx="453657" cy="52828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6D0CB0EA-0FEB-4E43-8757-0432594B78D5}"/>
              </a:ext>
            </a:extLst>
          </p:cNvPr>
          <p:cNvSpPr/>
          <p:nvPr/>
        </p:nvSpPr>
        <p:spPr>
          <a:xfrm>
            <a:off x="4903557" y="4867123"/>
            <a:ext cx="9396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2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فتوسنتز</a:t>
            </a:r>
            <a:endParaRPr lang="en-US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53771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3FCFB1-6C49-4762-AC09-3DA6F5965C51}"/>
              </a:ext>
            </a:extLst>
          </p:cNvPr>
          <p:cNvSpPr/>
          <p:nvPr/>
        </p:nvSpPr>
        <p:spPr>
          <a:xfrm>
            <a:off x="5171708" y="98629"/>
            <a:ext cx="18485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Elham" panose="00000400000000000000" pitchFamily="2" charset="-78"/>
              </a:rPr>
              <a:t>فرمول: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Elham" panose="000004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5FB3F6-4C9B-4871-8348-956DF72472AE}"/>
              </a:ext>
            </a:extLst>
          </p:cNvPr>
          <p:cNvSpPr/>
          <p:nvPr/>
        </p:nvSpPr>
        <p:spPr>
          <a:xfrm>
            <a:off x="9178302" y="2374465"/>
            <a:ext cx="254909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قند ساده ی گیاه 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D63C7A-4C52-41EA-92AC-EB0F95CBE3C3}"/>
              </a:ext>
            </a:extLst>
          </p:cNvPr>
          <p:cNvSpPr/>
          <p:nvPr/>
        </p:nvSpPr>
        <p:spPr>
          <a:xfrm>
            <a:off x="6951475" y="2251355"/>
            <a:ext cx="144462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اکسیژن</a:t>
            </a:r>
            <a:r>
              <a:rPr lang="fa-IR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59A2A0-D32C-408F-BEBC-D331A7E406EE}"/>
              </a:ext>
            </a:extLst>
          </p:cNvPr>
          <p:cNvSpPr/>
          <p:nvPr/>
        </p:nvSpPr>
        <p:spPr>
          <a:xfrm>
            <a:off x="4321236" y="2097466"/>
            <a:ext cx="8018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آب</a:t>
            </a:r>
            <a:r>
              <a:rPr lang="fa-I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10CCA2C-99F4-4E93-BC34-980321950AC5}"/>
              </a:ext>
            </a:extLst>
          </p:cNvPr>
          <p:cNvSpPr/>
          <p:nvPr/>
        </p:nvSpPr>
        <p:spPr>
          <a:xfrm>
            <a:off x="995020" y="2251355"/>
            <a:ext cx="25715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کربن دی اکسید 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1163671-17D0-4BB7-85B4-B600D46ED3A7}"/>
              </a:ext>
            </a:extLst>
          </p:cNvPr>
          <p:cNvCxnSpPr/>
          <p:nvPr/>
        </p:nvCxnSpPr>
        <p:spPr>
          <a:xfrm>
            <a:off x="5337359" y="2636075"/>
            <a:ext cx="15116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lus Sign 10">
            <a:extLst>
              <a:ext uri="{FF2B5EF4-FFF2-40B4-BE49-F238E27FC236}">
                <a16:creationId xmlns:a16="http://schemas.microsoft.com/office/drawing/2014/main" id="{471714C8-A900-418D-889F-8746702B58BF}"/>
              </a:ext>
            </a:extLst>
          </p:cNvPr>
          <p:cNvSpPr/>
          <p:nvPr/>
        </p:nvSpPr>
        <p:spPr>
          <a:xfrm>
            <a:off x="3687468" y="2374465"/>
            <a:ext cx="540378" cy="486180"/>
          </a:xfrm>
          <a:prstGeom prst="mathPlus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lus Sign 11">
            <a:extLst>
              <a:ext uri="{FF2B5EF4-FFF2-40B4-BE49-F238E27FC236}">
                <a16:creationId xmlns:a16="http://schemas.microsoft.com/office/drawing/2014/main" id="{61FB05E8-E433-4E72-A040-4F5C6D684819}"/>
              </a:ext>
            </a:extLst>
          </p:cNvPr>
          <p:cNvSpPr/>
          <p:nvPr/>
        </p:nvSpPr>
        <p:spPr>
          <a:xfrm>
            <a:off x="8677452" y="2454540"/>
            <a:ext cx="540378" cy="486180"/>
          </a:xfrm>
          <a:prstGeom prst="mathPlus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CC26DB-12B2-4B53-A9D8-6A6054B96358}"/>
              </a:ext>
            </a:extLst>
          </p:cNvPr>
          <p:cNvSpPr/>
          <p:nvPr/>
        </p:nvSpPr>
        <p:spPr>
          <a:xfrm>
            <a:off x="1386620" y="3049863"/>
            <a:ext cx="941315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انرژی نور خورشید در مواد غذایی ساخته شده (مانند نشاسته )</a:t>
            </a:r>
          </a:p>
          <a:p>
            <a:pPr algn="ctr"/>
            <a:r>
              <a:rPr lang="fa-I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در برگ ذخیره میشود 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8E6CEC-DF64-460B-9E7D-3CD750379408}"/>
              </a:ext>
            </a:extLst>
          </p:cNvPr>
          <p:cNvSpPr/>
          <p:nvPr/>
        </p:nvSpPr>
        <p:spPr>
          <a:xfrm>
            <a:off x="1569362" y="4439410"/>
            <a:ext cx="92304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قند تولید شده توسط برگ ، به سرعت به نشاسته تبدیل میشود 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38055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136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به نام خدا </vt:lpstr>
      <vt:lpstr>غذاسازی در گیاه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Zahra sadat Feiz</dc:creator>
  <cp:lastModifiedBy>Zahra sadat Feiz</cp:lastModifiedBy>
  <cp:revision>3</cp:revision>
  <dcterms:created xsi:type="dcterms:W3CDTF">2022-04-14T10:55:31Z</dcterms:created>
  <dcterms:modified xsi:type="dcterms:W3CDTF">2022-04-15T19:43:16Z</dcterms:modified>
</cp:coreProperties>
</file>