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010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3" autoAdjust="0"/>
    <p:restoredTop sz="94660"/>
  </p:normalViewPr>
  <p:slideViewPr>
    <p:cSldViewPr snapToGrid="0">
      <p:cViewPr varScale="1">
        <p:scale>
          <a:sx n="88" d="100"/>
          <a:sy n="88" d="100"/>
        </p:scale>
        <p:origin x="36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26E14E6E-5F31-4694-897A-786B0845916E}" type="datetimeFigureOut">
              <a:rPr lang="en-US" smtClean="0"/>
              <a:t>4/14/2022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ECEAEBB0-649F-41B3-A7A6-DCF877601A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58425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14E6E-5F31-4694-897A-786B0845916E}" type="datetimeFigureOut">
              <a:rPr lang="en-US" smtClean="0"/>
              <a:t>4/14/2022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AEBB0-649F-41B3-A7A6-DCF877601A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765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14E6E-5F31-4694-897A-786B0845916E}" type="datetimeFigureOut">
              <a:rPr lang="en-US" smtClean="0"/>
              <a:t>4/14/2022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AEBB0-649F-41B3-A7A6-DCF877601A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378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14E6E-5F31-4694-897A-786B0845916E}" type="datetimeFigureOut">
              <a:rPr lang="en-US" smtClean="0"/>
              <a:t>4/14/2022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AEBB0-649F-41B3-A7A6-DCF877601A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2672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26E14E6E-5F31-4694-897A-786B0845916E}" type="datetimeFigureOut">
              <a:rPr lang="en-US" smtClean="0"/>
              <a:t>4/14/2022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ECEAEBB0-649F-41B3-A7A6-DCF877601A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1728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14E6E-5F31-4694-897A-786B0845916E}" type="datetimeFigureOut">
              <a:rPr lang="en-US" smtClean="0"/>
              <a:t>4/14/2022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AEBB0-649F-41B3-A7A6-DCF877601A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789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14E6E-5F31-4694-897A-786B0845916E}" type="datetimeFigureOut">
              <a:rPr lang="en-US" smtClean="0"/>
              <a:t>4/14/2022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AEBB0-649F-41B3-A7A6-DCF877601A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8418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14E6E-5F31-4694-897A-786B0845916E}" type="datetimeFigureOut">
              <a:rPr lang="en-US" smtClean="0"/>
              <a:t>4/14/2022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AEBB0-649F-41B3-A7A6-DCF877601A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9296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14E6E-5F31-4694-897A-786B0845916E}" type="datetimeFigureOut">
              <a:rPr lang="en-US" smtClean="0"/>
              <a:t>4/14/2022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AEBB0-649F-41B3-A7A6-DCF877601A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5995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14E6E-5F31-4694-897A-786B0845916E}" type="datetimeFigureOut">
              <a:rPr lang="en-US" smtClean="0"/>
              <a:t>4/14/2022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CEAEBB0-649F-41B3-A7A6-DCF877601A7A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31725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26E14E6E-5F31-4694-897A-786B0845916E}" type="datetimeFigureOut">
              <a:rPr lang="en-US" smtClean="0"/>
              <a:t>4/14/2022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CEAEBB0-649F-41B3-A7A6-DCF877601A7A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702466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26E14E6E-5F31-4694-897A-786B0845916E}" type="datetimeFigureOut">
              <a:rPr lang="en-US" smtClean="0"/>
              <a:t>4/14/2022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ECEAEBB0-649F-41B3-A7A6-DCF877601A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361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jpg"/><Relationship Id="rId4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55223"/>
            <a:ext cx="9068586" cy="2626840"/>
          </a:xfrm>
        </p:spPr>
        <p:txBody>
          <a:bodyPr/>
          <a:lstStyle/>
          <a:p>
            <a:pPr rtl="1">
              <a:lnSpc>
                <a:spcPct val="150000"/>
              </a:lnSpc>
            </a:pPr>
            <a:r>
              <a:rPr lang="fa-IR" dirty="0" smtClean="0">
                <a:latin typeface="IranNastaliq" panose="02000503000000020003" pitchFamily="2" charset="0"/>
                <a:cs typeface="B Titr" panose="00000700000000000000" pitchFamily="2" charset="-78"/>
              </a:rPr>
              <a:t>درس یازدهم</a:t>
            </a:r>
            <a:br>
              <a:rPr lang="fa-IR" dirty="0" smtClean="0">
                <a:latin typeface="IranNastaliq" panose="02000503000000020003" pitchFamily="2" charset="0"/>
                <a:cs typeface="B Titr" panose="00000700000000000000" pitchFamily="2" charset="-78"/>
              </a:rPr>
            </a:br>
            <a:r>
              <a:rPr lang="fa-IR" dirty="0" smtClean="0">
                <a:latin typeface="IranNastaliq" panose="02000503000000020003" pitchFamily="2" charset="0"/>
                <a:cs typeface="B Titr" panose="00000700000000000000" pitchFamily="2" charset="-78"/>
              </a:rPr>
              <a:t>بی مهره ها</a:t>
            </a:r>
            <a:endParaRPr lang="en-US" dirty="0">
              <a:latin typeface="IranNastaliq" panose="02000503000000020003" pitchFamily="2" charset="0"/>
              <a:cs typeface="B Titr" panose="00000700000000000000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621891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200400" y="267786"/>
            <a:ext cx="5573486" cy="11843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4400" b="1" dirty="0" smtClean="0">
                <a:cs typeface="B Titr" panose="00000700000000000000" pitchFamily="2" charset="-78"/>
              </a:rPr>
              <a:t>جانوران</a:t>
            </a:r>
            <a:endParaRPr lang="en-US" b="1" dirty="0">
              <a:cs typeface="B Titr" panose="00000700000000000000" pitchFamily="2" charset="-78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422366" y="1587136"/>
            <a:ext cx="5573486" cy="1184366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4400" b="1" dirty="0" smtClean="0">
                <a:cs typeface="B Titr" panose="00000700000000000000" pitchFamily="2" charset="-78"/>
              </a:rPr>
              <a:t>بی مهره ها</a:t>
            </a:r>
            <a:endParaRPr lang="en-US" b="1" dirty="0">
              <a:cs typeface="B Titr" panose="00000700000000000000" pitchFamily="2" charset="-78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6296299" y="1587136"/>
            <a:ext cx="5573486" cy="1184366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4400" b="1" dirty="0" smtClean="0">
                <a:cs typeface="B Titr" panose="00000700000000000000" pitchFamily="2" charset="-78"/>
              </a:rPr>
              <a:t>مهرداران</a:t>
            </a:r>
            <a:endParaRPr lang="en-US" b="1" dirty="0">
              <a:cs typeface="B Titr" panose="00000700000000000000" pitchFamily="2" charset="-78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7559040" y="2906486"/>
            <a:ext cx="2952204" cy="566056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800" b="1" dirty="0" smtClean="0">
                <a:cs typeface="B Titr" panose="00000700000000000000" pitchFamily="2" charset="-78"/>
              </a:rPr>
              <a:t>خزندگان</a:t>
            </a:r>
            <a:endParaRPr lang="en-US" sz="1100" b="1" dirty="0">
              <a:cs typeface="B Titr" panose="00000700000000000000" pitchFamily="2" charset="-78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7559040" y="3559630"/>
            <a:ext cx="2952204" cy="566056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800" b="1" dirty="0" smtClean="0">
                <a:cs typeface="B Titr" panose="00000700000000000000" pitchFamily="2" charset="-78"/>
              </a:rPr>
              <a:t>پرندگان</a:t>
            </a:r>
            <a:endParaRPr lang="en-US" sz="2800" b="1" dirty="0">
              <a:cs typeface="B Titr" panose="00000700000000000000" pitchFamily="2" charset="-78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7559040" y="4260671"/>
            <a:ext cx="2952204" cy="566056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800" b="1" dirty="0" smtClean="0">
                <a:cs typeface="B Titr" panose="00000700000000000000" pitchFamily="2" charset="-78"/>
              </a:rPr>
              <a:t>ماهی ها</a:t>
            </a:r>
            <a:endParaRPr lang="en-US" sz="2800" b="1" dirty="0">
              <a:cs typeface="B Titr" panose="00000700000000000000" pitchFamily="2" charset="-78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7559040" y="4961711"/>
            <a:ext cx="2952204" cy="566056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800" b="1" dirty="0" smtClean="0">
                <a:cs typeface="B Titr" panose="00000700000000000000" pitchFamily="2" charset="-78"/>
              </a:rPr>
              <a:t>پستان داران</a:t>
            </a:r>
            <a:endParaRPr lang="en-US" sz="2800" b="1" dirty="0">
              <a:cs typeface="B Titr" panose="00000700000000000000" pitchFamily="2" charset="-78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7559040" y="5662751"/>
            <a:ext cx="2952204" cy="566056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800" b="1" dirty="0" smtClean="0">
                <a:cs typeface="B Titr" panose="00000700000000000000" pitchFamily="2" charset="-78"/>
              </a:rPr>
              <a:t>دوزیستان</a:t>
            </a:r>
            <a:endParaRPr lang="en-US" sz="2800" b="1" dirty="0">
              <a:cs typeface="B Titr" panose="00000700000000000000" pitchFamily="2" charset="-78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3587931" y="5379723"/>
            <a:ext cx="1889762" cy="566056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800" b="1" dirty="0" smtClean="0">
                <a:cs typeface="B Titr" panose="00000700000000000000" pitchFamily="2" charset="-78"/>
              </a:rPr>
              <a:t>کرم ها</a:t>
            </a:r>
            <a:endParaRPr lang="en-US" sz="1100" b="1" dirty="0">
              <a:cs typeface="B Titr" panose="00000700000000000000" pitchFamily="2" charset="-78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3587931" y="2993574"/>
            <a:ext cx="1889762" cy="566056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800" b="1" dirty="0" smtClean="0">
                <a:cs typeface="B Titr" panose="00000700000000000000" pitchFamily="2" charset="-78"/>
              </a:rPr>
              <a:t>بند پایان</a:t>
            </a:r>
            <a:endParaRPr lang="en-US" sz="1100" b="1" dirty="0">
              <a:cs typeface="B Titr" panose="00000700000000000000" pitchFamily="2" charset="-78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1685107" y="2815046"/>
            <a:ext cx="1502230" cy="449975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000" b="1" dirty="0" smtClean="0">
                <a:cs typeface="B Titr" panose="00000700000000000000" pitchFamily="2" charset="-78"/>
              </a:rPr>
              <a:t>حشرات</a:t>
            </a:r>
            <a:endParaRPr lang="en-US" sz="1000" b="1" dirty="0">
              <a:cs typeface="B Titr" panose="00000700000000000000" pitchFamily="2" charset="-78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1706879" y="3308565"/>
            <a:ext cx="1502230" cy="449975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000" b="1" dirty="0" smtClean="0">
                <a:cs typeface="B Titr" panose="00000700000000000000" pitchFamily="2" charset="-78"/>
              </a:rPr>
              <a:t>عنکبوتیان</a:t>
            </a:r>
            <a:endParaRPr lang="en-US" sz="1000" b="1" dirty="0">
              <a:cs typeface="B Titr" panose="00000700000000000000" pitchFamily="2" charset="-78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1698170" y="3825192"/>
            <a:ext cx="1502230" cy="449975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000" b="1" dirty="0" smtClean="0">
                <a:cs typeface="B Titr" panose="00000700000000000000" pitchFamily="2" charset="-78"/>
              </a:rPr>
              <a:t>سخت پوستان</a:t>
            </a:r>
            <a:endParaRPr lang="en-US" sz="1000" b="1" dirty="0">
              <a:cs typeface="B Titr" panose="00000700000000000000" pitchFamily="2" charset="-78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1698170" y="4318711"/>
            <a:ext cx="1502230" cy="449975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000" b="1" dirty="0" smtClean="0">
                <a:cs typeface="B Titr" panose="00000700000000000000" pitchFamily="2" charset="-78"/>
              </a:rPr>
              <a:t>هزارپایان</a:t>
            </a:r>
            <a:endParaRPr lang="en-US" sz="1000" b="1" dirty="0">
              <a:cs typeface="B Titr" panose="00000700000000000000" pitchFamily="2" charset="-78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1698170" y="6228807"/>
            <a:ext cx="1502230" cy="449975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000" b="1" dirty="0" smtClean="0">
                <a:cs typeface="B Titr" panose="00000700000000000000" pitchFamily="2" charset="-78"/>
              </a:rPr>
              <a:t>کرم پهن</a:t>
            </a:r>
            <a:endParaRPr lang="en-US" sz="1000" b="1" dirty="0">
              <a:cs typeface="B Titr" panose="00000700000000000000" pitchFamily="2" charset="-78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1698170" y="5169231"/>
            <a:ext cx="1502230" cy="449975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000" b="1" dirty="0" smtClean="0">
                <a:cs typeface="B Titr" panose="00000700000000000000" pitchFamily="2" charset="-78"/>
              </a:rPr>
              <a:t>کرم لوله ای</a:t>
            </a:r>
            <a:endParaRPr lang="en-US" sz="1000" b="1" dirty="0">
              <a:cs typeface="B Titr" panose="00000700000000000000" pitchFamily="2" charset="-78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1698170" y="5699019"/>
            <a:ext cx="1502230" cy="449975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000" b="1" dirty="0" smtClean="0">
                <a:cs typeface="B Titr" panose="00000700000000000000" pitchFamily="2" charset="-78"/>
              </a:rPr>
              <a:t>کرم حلقوی</a:t>
            </a:r>
            <a:endParaRPr lang="en-US" sz="1000" b="1" dirty="0">
              <a:cs typeface="B Titr" panose="00000700000000000000" pitchFamily="2" charset="-78"/>
            </a:endParaRPr>
          </a:p>
        </p:txBody>
      </p:sp>
      <p:cxnSp>
        <p:nvCxnSpPr>
          <p:cNvPr id="24" name="Elbow Connector 23"/>
          <p:cNvCxnSpPr>
            <a:endCxn id="9" idx="3"/>
          </p:cNvCxnSpPr>
          <p:nvPr/>
        </p:nvCxnSpPr>
        <p:spPr>
          <a:xfrm rot="5400000">
            <a:off x="10498182" y="2784565"/>
            <a:ext cx="418012" cy="391887"/>
          </a:xfrm>
          <a:prstGeom prst="bentConnector2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Elbow Connector 25"/>
          <p:cNvCxnSpPr>
            <a:endCxn id="10" idx="3"/>
          </p:cNvCxnSpPr>
          <p:nvPr/>
        </p:nvCxnSpPr>
        <p:spPr>
          <a:xfrm rot="5400000">
            <a:off x="10175964" y="3106781"/>
            <a:ext cx="1071157" cy="400596"/>
          </a:xfrm>
          <a:prstGeom prst="bentConnector2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Elbow Connector 27"/>
          <p:cNvCxnSpPr>
            <a:endCxn id="11" idx="3"/>
          </p:cNvCxnSpPr>
          <p:nvPr/>
        </p:nvCxnSpPr>
        <p:spPr>
          <a:xfrm rot="5400000">
            <a:off x="9821090" y="3461656"/>
            <a:ext cx="1772197" cy="391888"/>
          </a:xfrm>
          <a:prstGeom prst="bentConnector2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Elbow Connector 29"/>
          <p:cNvCxnSpPr>
            <a:endCxn id="12" idx="3"/>
          </p:cNvCxnSpPr>
          <p:nvPr/>
        </p:nvCxnSpPr>
        <p:spPr>
          <a:xfrm rot="5400000">
            <a:off x="9474924" y="3807821"/>
            <a:ext cx="2473239" cy="400597"/>
          </a:xfrm>
          <a:prstGeom prst="bentConnector2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Elbow Connector 31"/>
          <p:cNvCxnSpPr>
            <a:endCxn id="13" idx="3"/>
          </p:cNvCxnSpPr>
          <p:nvPr/>
        </p:nvCxnSpPr>
        <p:spPr>
          <a:xfrm rot="5400000">
            <a:off x="9124404" y="4158341"/>
            <a:ext cx="3174279" cy="400597"/>
          </a:xfrm>
          <a:prstGeom prst="bentConnector2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Elbow Connector 33"/>
          <p:cNvCxnSpPr>
            <a:endCxn id="15" idx="3"/>
          </p:cNvCxnSpPr>
          <p:nvPr/>
        </p:nvCxnSpPr>
        <p:spPr>
          <a:xfrm rot="5400000">
            <a:off x="5333999" y="2915195"/>
            <a:ext cx="505102" cy="217713"/>
          </a:xfrm>
          <a:prstGeom prst="bentConnector2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Elbow Connector 35"/>
          <p:cNvCxnSpPr>
            <a:endCxn id="14" idx="3"/>
          </p:cNvCxnSpPr>
          <p:nvPr/>
        </p:nvCxnSpPr>
        <p:spPr>
          <a:xfrm rot="5400000">
            <a:off x="4140925" y="4108269"/>
            <a:ext cx="2891251" cy="217713"/>
          </a:xfrm>
          <a:prstGeom prst="bentConnector2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Elbow Connector 37"/>
          <p:cNvCxnSpPr>
            <a:stCxn id="15" idx="1"/>
            <a:endCxn id="16" idx="3"/>
          </p:cNvCxnSpPr>
          <p:nvPr/>
        </p:nvCxnSpPr>
        <p:spPr>
          <a:xfrm rot="10800000">
            <a:off x="3187337" y="3040034"/>
            <a:ext cx="400594" cy="236568"/>
          </a:xfrm>
          <a:prstGeom prst="bentConnector3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Elbow Connector 39"/>
          <p:cNvCxnSpPr>
            <a:stCxn id="15" idx="1"/>
            <a:endCxn id="17" idx="3"/>
          </p:cNvCxnSpPr>
          <p:nvPr/>
        </p:nvCxnSpPr>
        <p:spPr>
          <a:xfrm rot="10800000" flipV="1">
            <a:off x="3209109" y="3276601"/>
            <a:ext cx="378822" cy="256951"/>
          </a:xfrm>
          <a:prstGeom prst="bentConnector3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Elbow Connector 41"/>
          <p:cNvCxnSpPr>
            <a:endCxn id="18" idx="3"/>
          </p:cNvCxnSpPr>
          <p:nvPr/>
        </p:nvCxnSpPr>
        <p:spPr>
          <a:xfrm rot="5400000">
            <a:off x="2988476" y="3640136"/>
            <a:ext cx="621968" cy="198120"/>
          </a:xfrm>
          <a:prstGeom prst="bentConnector2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Elbow Connector 43"/>
          <p:cNvCxnSpPr>
            <a:endCxn id="19" idx="3"/>
          </p:cNvCxnSpPr>
          <p:nvPr/>
        </p:nvCxnSpPr>
        <p:spPr>
          <a:xfrm rot="5400000">
            <a:off x="2748977" y="3882181"/>
            <a:ext cx="1112942" cy="210095"/>
          </a:xfrm>
          <a:prstGeom prst="bentConnector2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Elbow Connector 47"/>
          <p:cNvCxnSpPr>
            <a:stCxn id="14" idx="1"/>
            <a:endCxn id="21" idx="3"/>
          </p:cNvCxnSpPr>
          <p:nvPr/>
        </p:nvCxnSpPr>
        <p:spPr>
          <a:xfrm rot="10800000">
            <a:off x="3200401" y="5394219"/>
            <a:ext cx="387531" cy="268532"/>
          </a:xfrm>
          <a:prstGeom prst="bentConnector3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0" name="Elbow Connector 49"/>
          <p:cNvCxnSpPr>
            <a:endCxn id="22" idx="3"/>
          </p:cNvCxnSpPr>
          <p:nvPr/>
        </p:nvCxnSpPr>
        <p:spPr>
          <a:xfrm rot="5400000">
            <a:off x="3105868" y="5619379"/>
            <a:ext cx="399160" cy="210096"/>
          </a:xfrm>
          <a:prstGeom prst="bentConnector2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Elbow Connector 51"/>
          <p:cNvCxnSpPr>
            <a:endCxn id="20" idx="3"/>
          </p:cNvCxnSpPr>
          <p:nvPr/>
        </p:nvCxnSpPr>
        <p:spPr>
          <a:xfrm rot="5400000">
            <a:off x="2859121" y="5902419"/>
            <a:ext cx="892655" cy="210096"/>
          </a:xfrm>
          <a:prstGeom prst="bentConnector2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41974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962400" y="246016"/>
            <a:ext cx="4402184" cy="935464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4400" b="1" dirty="0" smtClean="0">
                <a:cs typeface="B Titr" panose="00000700000000000000" pitchFamily="2" charset="-78"/>
              </a:rPr>
              <a:t>کرم ها</a:t>
            </a:r>
            <a:endParaRPr lang="en-US" b="1" dirty="0">
              <a:cs typeface="B Titr" panose="00000700000000000000" pitchFamily="2" charset="-78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9024520" y="1394066"/>
            <a:ext cx="2745114" cy="822266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000" b="1" dirty="0" smtClean="0">
                <a:cs typeface="B Titr" panose="00000700000000000000" pitchFamily="2" charset="-78"/>
              </a:rPr>
              <a:t>کرم لوله ای</a:t>
            </a:r>
            <a:endParaRPr lang="en-US" sz="1000" b="1" dirty="0">
              <a:cs typeface="B Titr" panose="00000700000000000000" pitchFamily="2" charset="-78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4901012" y="1394066"/>
            <a:ext cx="2745114" cy="822266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000" b="1" dirty="0" smtClean="0">
                <a:cs typeface="B Titr" panose="00000700000000000000" pitchFamily="2" charset="-78"/>
              </a:rPr>
              <a:t>کرم </a:t>
            </a:r>
            <a:r>
              <a:rPr lang="fa-IR" sz="2000" b="1" dirty="0">
                <a:cs typeface="B Titr" panose="00000700000000000000" pitchFamily="2" charset="-78"/>
              </a:rPr>
              <a:t>حلقوی</a:t>
            </a:r>
            <a:endParaRPr lang="en-US" sz="1000" b="1" dirty="0">
              <a:cs typeface="B Titr" panose="00000700000000000000" pitchFamily="2" charset="-78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777504" y="1394066"/>
            <a:ext cx="2745114" cy="822266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000" b="1" dirty="0" smtClean="0">
                <a:cs typeface="B Titr" panose="00000700000000000000" pitchFamily="2" charset="-78"/>
              </a:rPr>
              <a:t>کرم </a:t>
            </a:r>
            <a:r>
              <a:rPr lang="fa-IR" sz="2000" b="1" dirty="0">
                <a:cs typeface="B Titr" panose="00000700000000000000" pitchFamily="2" charset="-78"/>
              </a:rPr>
              <a:t>پهن</a:t>
            </a:r>
            <a:endParaRPr lang="en-US" sz="1000" b="1" dirty="0">
              <a:cs typeface="B Titr" panose="00000700000000000000" pitchFamily="2" charset="-78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5794" y="2321331"/>
            <a:ext cx="2495550" cy="18288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82644" y="2312126"/>
            <a:ext cx="2495550" cy="182880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286" y="2312126"/>
            <a:ext cx="2495550" cy="184721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9161417" y="4284617"/>
            <a:ext cx="2516777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dirty="0" smtClean="0">
                <a:cs typeface="B Titr" panose="00000700000000000000" pitchFamily="2" charset="-78"/>
              </a:rPr>
              <a:t>کرمک نوعی کرم لوله ای است. که در روده انسان و به خصوص کودکان زندگی می کند.</a:t>
            </a:r>
          </a:p>
          <a:p>
            <a:pPr algn="r" rtl="1"/>
            <a:r>
              <a:rPr lang="fa-IR" dirty="0" smtClean="0">
                <a:cs typeface="B Titr" panose="00000700000000000000" pitchFamily="2" charset="-78"/>
              </a:rPr>
              <a:t>این کرم انگل است زیرا غذای خود را از بدن انسان به دست می آورد.</a:t>
            </a:r>
            <a:endParaRPr lang="en-US" dirty="0">
              <a:cs typeface="B Titr" panose="00000700000000000000" pitchFamily="2" charset="-78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77504" y="4284617"/>
            <a:ext cx="251677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dirty="0" smtClean="0">
                <a:cs typeface="B Titr" panose="00000700000000000000" pitchFamily="2" charset="-78"/>
              </a:rPr>
              <a:t>کرم کدوی گاوی و گوسفندی نوعی کرم پهن هستند این کرم ها در بدن حیوانات اهلی زندگی میکند و برای انسان و حیوان مضر است.</a:t>
            </a:r>
            <a:endParaRPr lang="en-US" dirty="0">
              <a:cs typeface="B Titr" panose="00000700000000000000" pitchFamily="2" charset="-78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807131" y="4284617"/>
            <a:ext cx="251677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dirty="0" smtClean="0">
                <a:cs typeface="B Titr" panose="00000700000000000000" pitchFamily="2" charset="-78"/>
              </a:rPr>
              <a:t>کرم خاکی نوعی کرم حلقوی است زیرا بدنش حلقه های زیادی داردکرم خاکی در خاک زندگی میکند و مواد موجود در خاک را میخورد.</a:t>
            </a:r>
            <a:endParaRPr lang="en-US" dirty="0"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1100037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4450080" y="276500"/>
            <a:ext cx="2508069" cy="489855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800" b="1" dirty="0" smtClean="0">
                <a:cs typeface="B Titr" panose="00000700000000000000" pitchFamily="2" charset="-78"/>
              </a:rPr>
              <a:t>بند پایان</a:t>
            </a:r>
            <a:endParaRPr lang="en-US" sz="1100" b="1" dirty="0">
              <a:cs typeface="B Titr" panose="00000700000000000000" pitchFamily="2" charset="-78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583474" y="951414"/>
            <a:ext cx="1889762" cy="566056"/>
          </a:xfrm>
          <a:prstGeom prst="roundRect">
            <a:avLst/>
          </a:prstGeom>
          <a:solidFill>
            <a:srgbClr val="A0109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800" b="1" dirty="0" smtClean="0">
                <a:cs typeface="B Titr" panose="00000700000000000000" pitchFamily="2" charset="-78"/>
              </a:rPr>
              <a:t>هزارپایان</a:t>
            </a:r>
            <a:endParaRPr lang="en-US" sz="1100" b="1" dirty="0">
              <a:cs typeface="B Titr" panose="00000700000000000000" pitchFamily="2" charset="-78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3494313" y="951414"/>
            <a:ext cx="1889762" cy="566056"/>
          </a:xfrm>
          <a:prstGeom prst="roundRect">
            <a:avLst/>
          </a:prstGeom>
          <a:solidFill>
            <a:srgbClr val="A0109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800" b="1" dirty="0" smtClean="0">
                <a:cs typeface="B Titr" panose="00000700000000000000" pitchFamily="2" charset="-78"/>
              </a:rPr>
              <a:t>سخت پوستان</a:t>
            </a:r>
            <a:endParaRPr lang="en-US" sz="1100" b="1" dirty="0">
              <a:cs typeface="B Titr" panose="00000700000000000000" pitchFamily="2" charset="-78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6897189" y="951414"/>
            <a:ext cx="1889762" cy="566056"/>
          </a:xfrm>
          <a:prstGeom prst="roundRect">
            <a:avLst/>
          </a:prstGeom>
          <a:solidFill>
            <a:srgbClr val="A0109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800" b="1" dirty="0" smtClean="0">
                <a:cs typeface="B Titr" panose="00000700000000000000" pitchFamily="2" charset="-78"/>
              </a:rPr>
              <a:t>عنکبوتیان</a:t>
            </a:r>
            <a:endParaRPr lang="en-US" sz="1100" b="1" dirty="0">
              <a:cs typeface="B Titr" panose="00000700000000000000" pitchFamily="2" charset="-78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9734006" y="951414"/>
            <a:ext cx="1889762" cy="566056"/>
          </a:xfrm>
          <a:prstGeom prst="roundRect">
            <a:avLst/>
          </a:prstGeom>
          <a:solidFill>
            <a:srgbClr val="A0109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800" b="1" dirty="0" smtClean="0">
                <a:cs typeface="B Titr" panose="00000700000000000000" pitchFamily="2" charset="-78"/>
              </a:rPr>
              <a:t>حشرات</a:t>
            </a:r>
            <a:endParaRPr lang="en-US" sz="1100" b="1" dirty="0">
              <a:cs typeface="B Titr" panose="00000700000000000000" pitchFamily="2" charset="-78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44596" y="1602105"/>
            <a:ext cx="2268583" cy="1276078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9416144" y="2962818"/>
            <a:ext cx="252548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fa-IR" dirty="0" smtClean="0">
                <a:cs typeface="B Titr" panose="00000700000000000000" pitchFamily="2" charset="-78"/>
              </a:rPr>
              <a:t>1_فراوان ترین گروه بند پایان روی زمین هستند که دارای بدن سه قسمتی میباشند.</a:t>
            </a:r>
          </a:p>
          <a:p>
            <a:pPr algn="r" rtl="1"/>
            <a:r>
              <a:rPr lang="fa-IR" dirty="0" smtClean="0">
                <a:cs typeface="B Titr" panose="00000700000000000000" pitchFamily="2" charset="-78"/>
              </a:rPr>
              <a:t>2_فواید:تولید نخ در پارچه ی ابریشمی توسط کرم ابریشم و تولید عسل توسط زنبور</a:t>
            </a:r>
          </a:p>
          <a:p>
            <a:pPr algn="r" rtl="1"/>
            <a:r>
              <a:rPr lang="fa-IR" dirty="0" smtClean="0">
                <a:cs typeface="B Titr" panose="00000700000000000000" pitchFamily="2" charset="-78"/>
              </a:rPr>
              <a:t>3_مضرات:مکیدن خون انسان و ایجاد بیماری توسط شپش و پشه و انتقال میکروب توسط پشه و مگس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102428" y="3141344"/>
            <a:ext cx="252548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fa-IR" dirty="0" smtClean="0">
                <a:cs typeface="B Titr" panose="00000700000000000000" pitchFamily="2" charset="-78"/>
              </a:rPr>
              <a:t>1_دارای بدن بند بند هستند.</a:t>
            </a:r>
          </a:p>
          <a:p>
            <a:pPr algn="r" rtl="1"/>
            <a:r>
              <a:rPr lang="fa-IR" dirty="0" smtClean="0">
                <a:cs typeface="B Titr" panose="00000700000000000000" pitchFamily="2" charset="-78"/>
              </a:rPr>
              <a:t>2_پوشش سخت و محکمی دارند.</a:t>
            </a:r>
          </a:p>
          <a:p>
            <a:pPr algn="r" rtl="1"/>
            <a:r>
              <a:rPr lang="fa-IR" dirty="0" smtClean="0">
                <a:cs typeface="B Titr" panose="00000700000000000000" pitchFamily="2" charset="-78"/>
              </a:rPr>
              <a:t>3_ شاخک دارند.</a:t>
            </a:r>
          </a:p>
          <a:p>
            <a:pPr algn="r" rtl="1"/>
            <a:r>
              <a:rPr lang="fa-IR" dirty="0" smtClean="0">
                <a:cs typeface="B Titr" panose="00000700000000000000" pitchFamily="2" charset="-78"/>
              </a:rPr>
              <a:t>4_برخی از سخت پوستان دو بازو ی بزرگ دارند.</a:t>
            </a:r>
          </a:p>
          <a:p>
            <a:pPr algn="r" rtl="1"/>
            <a:r>
              <a:rPr lang="fa-IR" dirty="0" smtClean="0">
                <a:cs typeface="B Titr" panose="00000700000000000000" pitchFamily="2" charset="-78"/>
              </a:rPr>
              <a:t>5_خرخاکی،خرچنگ و میگو در این دسته قرار دارند.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7778" y="1602105"/>
            <a:ext cx="2268583" cy="1276078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6579326" y="3141344"/>
            <a:ext cx="252548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fa-IR" dirty="0" smtClean="0">
                <a:cs typeface="B Titr" panose="00000700000000000000" pitchFamily="2" charset="-78"/>
              </a:rPr>
              <a:t>1_دارای بدن دو قسمتی هستند.</a:t>
            </a:r>
          </a:p>
          <a:p>
            <a:pPr algn="r" rtl="1"/>
            <a:r>
              <a:rPr lang="fa-IR" dirty="0" smtClean="0">
                <a:cs typeface="B Titr" panose="00000700000000000000" pitchFamily="2" charset="-78"/>
              </a:rPr>
              <a:t>2_چهار جفت پا دارند.</a:t>
            </a:r>
          </a:p>
          <a:p>
            <a:pPr algn="r" rtl="1"/>
            <a:r>
              <a:rPr lang="fa-IR" dirty="0" smtClean="0">
                <a:cs typeface="B Titr" panose="00000700000000000000" pitchFamily="2" charset="-78"/>
              </a:rPr>
              <a:t>3_ شاخک ندارند.</a:t>
            </a:r>
          </a:p>
          <a:p>
            <a:pPr algn="r" rtl="1"/>
            <a:r>
              <a:rPr lang="fa-IR" dirty="0" smtClean="0">
                <a:cs typeface="B Titr" panose="00000700000000000000" pitchFamily="2" charset="-78"/>
              </a:rPr>
              <a:t>4_عنکبوت،رتیل و کنه در این دسته قرار میگیرند.</a:t>
            </a:r>
          </a:p>
          <a:p>
            <a:pPr algn="r" rtl="1"/>
            <a:r>
              <a:rPr lang="fa-IR" dirty="0" smtClean="0">
                <a:cs typeface="B Titr" panose="00000700000000000000" pitchFamily="2" charset="-78"/>
              </a:rPr>
              <a:t>5_عنکبون ها حشره خوار هستند یعنی از بدن مورچه،شته و... تغذیه میکنند.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265610" y="3141344"/>
            <a:ext cx="252548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fa-IR" dirty="0" smtClean="0">
                <a:cs typeface="B Titr" panose="00000700000000000000" pitchFamily="2" charset="-78"/>
              </a:rPr>
              <a:t>1_دارای بدن بند بند هستند.</a:t>
            </a:r>
          </a:p>
          <a:p>
            <a:pPr algn="r" rtl="1"/>
            <a:r>
              <a:rPr lang="fa-IR" dirty="0" smtClean="0">
                <a:cs typeface="B Titr" panose="00000700000000000000" pitchFamily="2" charset="-78"/>
              </a:rPr>
              <a:t>2_تعداد زیادی پا دارند.</a:t>
            </a:r>
          </a:p>
          <a:p>
            <a:pPr algn="r" rtl="1"/>
            <a:r>
              <a:rPr lang="fa-IR" dirty="0" smtClean="0">
                <a:cs typeface="B Titr" panose="00000700000000000000" pitchFamily="2" charset="-78"/>
              </a:rPr>
              <a:t>3_ در جاهای تاریک و نمناک زندگی میکنند.</a:t>
            </a:r>
          </a:p>
          <a:p>
            <a:pPr algn="r" rtl="1"/>
            <a:r>
              <a:rPr lang="fa-IR" dirty="0" smtClean="0">
                <a:cs typeface="B Titr" panose="00000700000000000000" pitchFamily="2" charset="-78"/>
              </a:rPr>
              <a:t>4_گروهی گوشت خوار و گروهی گیاه خوار هستند.</a:t>
            </a:r>
          </a:p>
          <a:p>
            <a:pPr algn="r" rtl="1"/>
            <a:r>
              <a:rPr lang="fa-IR" dirty="0" smtClean="0">
                <a:cs typeface="B Titr" panose="00000700000000000000" pitchFamily="2" charset="-78"/>
              </a:rPr>
              <a:t>5_برخی از انواع گوشت خوار انان سمی هستند .</a:t>
            </a:r>
          </a:p>
          <a:p>
            <a:pPr algn="r" rtl="1"/>
            <a:r>
              <a:rPr lang="fa-IR" dirty="0" smtClean="0">
                <a:cs typeface="B Titr" panose="00000700000000000000" pitchFamily="2" charset="-78"/>
              </a:rPr>
              <a:t>صد پا و هزار پا در این دسته هستند. </a:t>
            </a: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5788" y="1631494"/>
            <a:ext cx="2268583" cy="1326697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061" y="1651364"/>
            <a:ext cx="2268583" cy="1356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92192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76</TotalTime>
  <Words>302</Words>
  <Application>Microsoft Office PowerPoint</Application>
  <PresentationFormat>Widescreen</PresentationFormat>
  <Paragraphs>50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B Titr</vt:lpstr>
      <vt:lpstr>Century Gothic</vt:lpstr>
      <vt:lpstr>Garamond</vt:lpstr>
      <vt:lpstr>IranNastaliq</vt:lpstr>
      <vt:lpstr>Savon</vt:lpstr>
      <vt:lpstr>درس یازدهم بی مهره ها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درس یازدهم بی مهره ها</dc:title>
  <dc:creator>s61</dc:creator>
  <cp:lastModifiedBy>s61</cp:lastModifiedBy>
  <cp:revision>11</cp:revision>
  <dcterms:created xsi:type="dcterms:W3CDTF">2022-04-14T09:10:49Z</dcterms:created>
  <dcterms:modified xsi:type="dcterms:W3CDTF">2022-04-14T10:27:24Z</dcterms:modified>
</cp:coreProperties>
</file>